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sldIdLst>
    <p:sldId id="256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7" r:id="rId14"/>
    <p:sldId id="318" r:id="rId15"/>
    <p:sldId id="320" r:id="rId16"/>
    <p:sldId id="31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-81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96257C-9092-40F5-B98D-49D104146D3C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28E877C-3C62-43A8-8474-FD88333BD45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xmlns="" val="1957741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257C-9092-40F5-B98D-49D104146D3C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877C-3C62-43A8-8474-FD88333BD4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4296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96257C-9092-40F5-B98D-49D104146D3C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28E877C-3C62-43A8-8474-FD88333BD4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xmlns="" val="19586251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257C-9092-40F5-B98D-49D104146D3C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877C-3C62-43A8-8474-FD88333BD4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131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257C-9092-40F5-B98D-49D104146D3C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877C-3C62-43A8-8474-FD88333BD4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5969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257C-9092-40F5-B98D-49D104146D3C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877C-3C62-43A8-8474-FD88333BD4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1097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257C-9092-40F5-B98D-49D104146D3C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877C-3C62-43A8-8474-FD88333BD4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0608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96257C-9092-40F5-B98D-49D104146D3C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28E877C-3C62-43A8-8474-FD88333BD4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686093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96257C-9092-40F5-B98D-49D104146D3C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28E877C-3C62-43A8-8474-FD88333BD4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402091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257C-9092-40F5-B98D-49D104146D3C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877C-3C62-43A8-8474-FD88333BD4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0458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257C-9092-40F5-B98D-49D104146D3C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877C-3C62-43A8-8474-FD88333BD4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6834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257C-9092-40F5-B98D-49D104146D3C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877C-3C62-43A8-8474-FD88333BD4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1741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6996257C-9092-40F5-B98D-49D104146D3C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328E877C-3C62-43A8-8474-FD88333BD4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28874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041AF8-72B0-F040-FED1-89F8E3F10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385" y="2769617"/>
            <a:ext cx="8361229" cy="2098226"/>
          </a:xfrm>
        </p:spPr>
        <p:txBody>
          <a:bodyPr/>
          <a:lstStyle/>
          <a:p>
            <a:r>
              <a:rPr lang="ru-RU" sz="4000" b="1" dirty="0">
                <a:solidFill>
                  <a:srgbClr val="FF0000"/>
                </a:solidFill>
              </a:rPr>
              <a:t>Логические цепочки как средство развития визуализации на уроках литературного чтения у младших школьников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689B7E5-9105-B47D-D232-AC6F1ABCD8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803" y="5474920"/>
            <a:ext cx="6831673" cy="1086237"/>
          </a:xfrm>
        </p:spPr>
        <p:txBody>
          <a:bodyPr/>
          <a:lstStyle/>
          <a:p>
            <a:r>
              <a:rPr lang="ru-RU" dirty="0" err="1"/>
              <a:t>Кульченко</a:t>
            </a:r>
            <a:r>
              <a:rPr lang="ru-RU" dirty="0"/>
              <a:t> В.С., учитель начальных классов</a:t>
            </a:r>
          </a:p>
          <a:p>
            <a:r>
              <a:rPr lang="ru-RU" dirty="0"/>
              <a:t>Руднева Ю.А., учитель начальных классов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62511" y="674300"/>
            <a:ext cx="66821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Муниципальное общеобразовательное учреждение</a:t>
            </a:r>
            <a:br>
              <a:rPr lang="ru-RU" dirty="0"/>
            </a:br>
            <a:r>
              <a:rPr lang="ru-RU" dirty="0"/>
              <a:t>«Средняя школа № 75 Красноармейского района Волгограда»</a:t>
            </a:r>
          </a:p>
        </p:txBody>
      </p:sp>
    </p:spTree>
    <p:extLst>
      <p:ext uri="{BB962C8B-B14F-4D97-AF65-F5344CB8AC3E}">
        <p14:creationId xmlns:p14="http://schemas.microsoft.com/office/powerpoint/2010/main" xmlns="" val="1097679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20C3A4-0E27-D3C2-75E0-351ED2338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Актуальность темы</a:t>
            </a:r>
            <a:r>
              <a:rPr lang="ru-RU" b="1" dirty="0"/>
              <a:t/>
            </a:r>
            <a:br>
              <a:rPr lang="ru-RU" b="1" dirty="0"/>
            </a:br>
            <a:r>
              <a:rPr lang="ru-RU" sz="2700" b="1" dirty="0"/>
              <a:t>Формирование функциональной грамотности через логические цепочки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A9ECC56-F23D-5410-0FE4-A79476820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0675" y="2147693"/>
            <a:ext cx="2883050" cy="156882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ru-RU" b="1" dirty="0"/>
              <a:t>Функциональная грамотность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98E4087-772C-66E6-2974-85A8068AC4BD}"/>
              </a:ext>
            </a:extLst>
          </p:cNvPr>
          <p:cNvSpPr/>
          <p:nvPr/>
        </p:nvSpPr>
        <p:spPr>
          <a:xfrm>
            <a:off x="1250129" y="2286308"/>
            <a:ext cx="2130015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Развитие логического мышления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A614261-F941-1C9B-1EB9-E6F4138574CF}"/>
              </a:ext>
            </a:extLst>
          </p:cNvPr>
          <p:cNvSpPr/>
          <p:nvPr/>
        </p:nvSpPr>
        <p:spPr>
          <a:xfrm>
            <a:off x="1250128" y="3657293"/>
            <a:ext cx="2130015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Улучшение читательской грамотности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5193F93C-B5CE-DD2F-03C2-6806BF183C20}"/>
              </a:ext>
            </a:extLst>
          </p:cNvPr>
          <p:cNvSpPr/>
          <p:nvPr/>
        </p:nvSpPr>
        <p:spPr>
          <a:xfrm>
            <a:off x="3302595" y="5168495"/>
            <a:ext cx="2130015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Формирование математической грамотности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919A9D1-A067-AADA-2DA1-DD31CF42CC51}"/>
              </a:ext>
            </a:extLst>
          </p:cNvPr>
          <p:cNvSpPr/>
          <p:nvPr/>
        </p:nvSpPr>
        <p:spPr>
          <a:xfrm>
            <a:off x="8964256" y="2205304"/>
            <a:ext cx="2130015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Развитие умения работать с информацией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EBDA6490-2131-39DB-5641-832B57D67D4A}"/>
              </a:ext>
            </a:extLst>
          </p:cNvPr>
          <p:cNvSpPr/>
          <p:nvPr/>
        </p:nvSpPr>
        <p:spPr>
          <a:xfrm>
            <a:off x="8403068" y="3657293"/>
            <a:ext cx="2130015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Формирование критического мышления</a:t>
            </a:r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16E1FB81-7248-2AB1-A813-35CBABCD952F}"/>
              </a:ext>
            </a:extLst>
          </p:cNvPr>
          <p:cNvSpPr/>
          <p:nvPr/>
        </p:nvSpPr>
        <p:spPr>
          <a:xfrm>
            <a:off x="6243918" y="5168495"/>
            <a:ext cx="2297654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Развитие естественнонаучной грамотности</a:t>
            </a:r>
            <a:endParaRPr lang="ru-RU" dirty="0"/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xmlns="" id="{587BAF7A-4B2A-164C-36B5-9A23930411B3}"/>
              </a:ext>
            </a:extLst>
          </p:cNvPr>
          <p:cNvCxnSpPr>
            <a:cxnSpLocks/>
            <a:endCxn id="4" idx="2"/>
          </p:cNvCxnSpPr>
          <p:nvPr/>
        </p:nvCxnSpPr>
        <p:spPr>
          <a:xfrm>
            <a:off x="3420985" y="2768502"/>
            <a:ext cx="1309690" cy="1636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xmlns="" id="{00D7783B-43B6-FFE5-A36F-0ACED3CF3FDB}"/>
              </a:ext>
            </a:extLst>
          </p:cNvPr>
          <p:cNvCxnSpPr>
            <a:cxnSpLocks/>
            <a:endCxn id="4" idx="3"/>
          </p:cNvCxnSpPr>
          <p:nvPr/>
        </p:nvCxnSpPr>
        <p:spPr>
          <a:xfrm flipV="1">
            <a:off x="3420985" y="3486767"/>
            <a:ext cx="1731903" cy="6277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xmlns="" id="{9BA3968A-D854-F73A-1973-CEBAC7CAF47A}"/>
              </a:ext>
            </a:extLst>
          </p:cNvPr>
          <p:cNvCxnSpPr>
            <a:cxnSpLocks/>
            <a:stCxn id="7" idx="0"/>
            <a:endCxn id="4" idx="4"/>
          </p:cNvCxnSpPr>
          <p:nvPr/>
        </p:nvCxnSpPr>
        <p:spPr>
          <a:xfrm flipV="1">
            <a:off x="4367603" y="3716516"/>
            <a:ext cx="1804597" cy="14519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xmlns="" id="{32944898-905C-4262-4396-C5694D3C19C4}"/>
              </a:ext>
            </a:extLst>
          </p:cNvPr>
          <p:cNvCxnSpPr>
            <a:cxnSpLocks/>
            <a:stCxn id="10" idx="0"/>
            <a:endCxn id="4" idx="4"/>
          </p:cNvCxnSpPr>
          <p:nvPr/>
        </p:nvCxnSpPr>
        <p:spPr>
          <a:xfrm flipH="1" flipV="1">
            <a:off x="6172200" y="3716516"/>
            <a:ext cx="1220545" cy="14519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xmlns="" id="{CAC45B1D-221A-095B-3EB8-6EFB702B81F7}"/>
              </a:ext>
            </a:extLst>
          </p:cNvPr>
          <p:cNvCxnSpPr>
            <a:cxnSpLocks/>
            <a:stCxn id="9" idx="1"/>
            <a:endCxn id="4" idx="5"/>
          </p:cNvCxnSpPr>
          <p:nvPr/>
        </p:nvCxnSpPr>
        <p:spPr>
          <a:xfrm flipH="1" flipV="1">
            <a:off x="7191512" y="3486767"/>
            <a:ext cx="1211556" cy="6277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xmlns="" id="{4977F8D9-DBD8-F395-D665-93D86062F65F}"/>
              </a:ext>
            </a:extLst>
          </p:cNvPr>
          <p:cNvCxnSpPr>
            <a:cxnSpLocks/>
            <a:stCxn id="8" idx="1"/>
            <a:endCxn id="4" idx="6"/>
          </p:cNvCxnSpPr>
          <p:nvPr/>
        </p:nvCxnSpPr>
        <p:spPr>
          <a:xfrm flipH="1">
            <a:off x="7613725" y="2662504"/>
            <a:ext cx="1350531" cy="2696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12236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3CEBAC-95C9-72C6-9711-DA5E1EDB6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Почему это важно?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xmlns="" id="{80441C78-5041-D2E7-4D4C-851033648E4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7189" y="4063831"/>
            <a:ext cx="2467089" cy="246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xmlns="" id="{A8AD7F83-43D0-C6DB-A56B-3BDD7BBA2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5313" y="4189001"/>
            <a:ext cx="3166782" cy="221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xmlns="" id="{2E95E170-D3FB-CDF9-3BD9-CB054AB1A068}"/>
              </a:ext>
            </a:extLst>
          </p:cNvPr>
          <p:cNvSpPr/>
          <p:nvPr/>
        </p:nvSpPr>
        <p:spPr>
          <a:xfrm>
            <a:off x="3054278" y="524681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xmlns="" id="{91715671-8141-800A-7626-5E2DDFF98485}"/>
              </a:ext>
            </a:extLst>
          </p:cNvPr>
          <p:cNvSpPr/>
          <p:nvPr/>
        </p:nvSpPr>
        <p:spPr>
          <a:xfrm>
            <a:off x="6715464" y="521047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F04215C-DDC9-0418-AC40-5E107ADAA77F}"/>
              </a:ext>
            </a:extLst>
          </p:cNvPr>
          <p:cNvSpPr txBox="1"/>
          <p:nvPr/>
        </p:nvSpPr>
        <p:spPr>
          <a:xfrm>
            <a:off x="4109422" y="1429087"/>
            <a:ext cx="47036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ФГОС</a:t>
            </a:r>
            <a:r>
              <a:rPr lang="ru-RU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sz="2400" b="1" dirty="0"/>
              <a:t>метапредметные навыки  </a:t>
            </a:r>
            <a:r>
              <a:rPr lang="ru-RU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</a:t>
            </a:r>
            <a:endParaRPr lang="ru-RU" sz="2400" dirty="0"/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xmlns="" id="{28D236DA-87DA-68FC-A998-8128764EFFAD}"/>
              </a:ext>
            </a:extLst>
          </p:cNvPr>
          <p:cNvCxnSpPr>
            <a:cxnSpLocks/>
          </p:cNvCxnSpPr>
          <p:nvPr/>
        </p:nvCxnSpPr>
        <p:spPr>
          <a:xfrm flipV="1">
            <a:off x="6614460" y="1890752"/>
            <a:ext cx="0" cy="8141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31CE350-8A57-069E-BD27-B286D1FA101B}"/>
              </a:ext>
            </a:extLst>
          </p:cNvPr>
          <p:cNvSpPr txBox="1"/>
          <p:nvPr/>
        </p:nvSpPr>
        <p:spPr>
          <a:xfrm>
            <a:off x="4849312" y="2764852"/>
            <a:ext cx="37323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Критическое мышление и </a:t>
            </a:r>
          </a:p>
          <a:p>
            <a:r>
              <a:rPr lang="ru-RU" sz="2400" dirty="0"/>
              <a:t>читательская грамотность</a:t>
            </a:r>
          </a:p>
        </p:txBody>
      </p:sp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xmlns="" id="{B252DFF0-AF3A-E757-822B-EA6323CF9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6443" y="4057957"/>
            <a:ext cx="2306642" cy="272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07950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22741D-96CB-0DE9-D599-4F79EFD09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Как цепочка помогает читать «умнее»?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F787F758-2CF0-11CE-A48E-4BED81E763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30C7A720-1710-E46F-FBA7-F1C1FAB3CB68}"/>
              </a:ext>
            </a:extLst>
          </p:cNvPr>
          <p:cNvSpPr/>
          <p:nvPr/>
        </p:nvSpPr>
        <p:spPr>
          <a:xfrm>
            <a:off x="4765638" y="2872292"/>
            <a:ext cx="2226833" cy="21945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Элементы читательской грамотности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5BECEBB8-0461-A936-3E57-D8D1916ED8AC}"/>
              </a:ext>
            </a:extLst>
          </p:cNvPr>
          <p:cNvSpPr/>
          <p:nvPr/>
        </p:nvSpPr>
        <p:spPr>
          <a:xfrm>
            <a:off x="904092" y="2512219"/>
            <a:ext cx="2130015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Понимание текста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D84D05E-096B-010A-88BE-3437005B1BE4}"/>
              </a:ext>
            </a:extLst>
          </p:cNvPr>
          <p:cNvSpPr/>
          <p:nvPr/>
        </p:nvSpPr>
        <p:spPr>
          <a:xfrm>
            <a:off x="970205" y="4344591"/>
            <a:ext cx="2130015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Анализ информации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1104840C-5E57-2D8C-2D3C-98AF54558320}"/>
              </a:ext>
            </a:extLst>
          </p:cNvPr>
          <p:cNvSpPr/>
          <p:nvPr/>
        </p:nvSpPr>
        <p:spPr>
          <a:xfrm>
            <a:off x="9024543" y="2415092"/>
            <a:ext cx="2130015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Интерпретация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4FFC5273-CBE0-552C-9F11-C509B3CD43C8}"/>
              </a:ext>
            </a:extLst>
          </p:cNvPr>
          <p:cNvSpPr/>
          <p:nvPr/>
        </p:nvSpPr>
        <p:spPr>
          <a:xfrm>
            <a:off x="9085478" y="4344750"/>
            <a:ext cx="2130015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Оценка содержания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xmlns="" id="{E65B162B-5893-4D08-F4BC-29FFDB8516EA}"/>
              </a:ext>
            </a:extLst>
          </p:cNvPr>
          <p:cNvCxnSpPr>
            <a:cxnSpLocks/>
          </p:cNvCxnSpPr>
          <p:nvPr/>
        </p:nvCxnSpPr>
        <p:spPr>
          <a:xfrm>
            <a:off x="3093385" y="2969419"/>
            <a:ext cx="1888640" cy="180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xmlns="" id="{0856224B-52ED-35A2-C4AF-50CA17498FE8}"/>
              </a:ext>
            </a:extLst>
          </p:cNvPr>
          <p:cNvCxnSpPr>
            <a:cxnSpLocks/>
          </p:cNvCxnSpPr>
          <p:nvPr/>
        </p:nvCxnSpPr>
        <p:spPr>
          <a:xfrm flipV="1">
            <a:off x="3232225" y="4779967"/>
            <a:ext cx="1811598" cy="1459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xmlns="" id="{B5E3B86D-7FAE-B0EB-AEC0-BC3EB5943E1A}"/>
              </a:ext>
            </a:extLst>
          </p:cNvPr>
          <p:cNvCxnSpPr>
            <a:cxnSpLocks/>
          </p:cNvCxnSpPr>
          <p:nvPr/>
        </p:nvCxnSpPr>
        <p:spPr>
          <a:xfrm flipH="1">
            <a:off x="6818389" y="2867222"/>
            <a:ext cx="2085189" cy="2822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xmlns="" id="{95C39CCA-FE89-A734-A5EF-58ACD0229AC8}"/>
              </a:ext>
            </a:extLst>
          </p:cNvPr>
          <p:cNvCxnSpPr>
            <a:cxnSpLocks/>
          </p:cNvCxnSpPr>
          <p:nvPr/>
        </p:nvCxnSpPr>
        <p:spPr>
          <a:xfrm flipH="1" flipV="1">
            <a:off x="6897223" y="4690334"/>
            <a:ext cx="2006355" cy="2356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2D1E24FE-5CE9-D6D4-5978-3E46A851C981}"/>
              </a:ext>
            </a:extLst>
          </p:cNvPr>
          <p:cNvSpPr txBox="1"/>
          <p:nvPr/>
        </p:nvSpPr>
        <p:spPr>
          <a:xfrm rot="355583">
            <a:off x="3050621" y="2552689"/>
            <a:ext cx="2026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основные события</a:t>
            </a:r>
            <a:endParaRPr lang="ru-RU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92EB81EE-8A64-6C8A-B503-82696FF4DD73}"/>
              </a:ext>
            </a:extLst>
          </p:cNvPr>
          <p:cNvSpPr txBox="1"/>
          <p:nvPr/>
        </p:nvSpPr>
        <p:spPr>
          <a:xfrm rot="21331124">
            <a:off x="3132261" y="4953389"/>
            <a:ext cx="2596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причинно-следственные связи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A21775AE-B76E-1987-51B3-7334B3F101C3}"/>
              </a:ext>
            </a:extLst>
          </p:cNvPr>
          <p:cNvSpPr txBox="1"/>
          <p:nvPr/>
        </p:nvSpPr>
        <p:spPr>
          <a:xfrm rot="21155561">
            <a:off x="7001849" y="2546522"/>
            <a:ext cx="1675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главная мысль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3EFAC692-9DCE-45AA-1669-14048951378F}"/>
              </a:ext>
            </a:extLst>
          </p:cNvPr>
          <p:cNvSpPr txBox="1"/>
          <p:nvPr/>
        </p:nvSpPr>
        <p:spPr>
          <a:xfrm rot="400494">
            <a:off x="6723972" y="4416620"/>
            <a:ext cx="2448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   собственное мнение </a:t>
            </a:r>
          </a:p>
        </p:txBody>
      </p:sp>
    </p:spTree>
    <p:extLst>
      <p:ext uri="{BB962C8B-B14F-4D97-AF65-F5344CB8AC3E}">
        <p14:creationId xmlns:p14="http://schemas.microsoft.com/office/powerpoint/2010/main" xmlns="" val="2795837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FFDF08F-0969-0A99-0EB0-764BC8367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125E20-B12A-D4F4-F8E1-C801596BF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 </a:t>
            </a:r>
            <a:r>
              <a:rPr lang="ru-RU" b="1" dirty="0">
                <a:solidFill>
                  <a:srgbClr val="FF0000"/>
                </a:solidFill>
              </a:rPr>
              <a:t>Что такое «логическая цепочка»?</a:t>
            </a:r>
            <a:br>
              <a:rPr lang="ru-RU" b="1" dirty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A924105-604F-357F-7C08-1F7BBF3B0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694996"/>
            <a:ext cx="10450287" cy="435133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800" b="1" dirty="0"/>
              <a:t>Логическая цепочка</a:t>
            </a:r>
            <a:r>
              <a:rPr lang="ru-RU" sz="2800" dirty="0"/>
              <a:t> — это визуальная модель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sz="2800" b="1" dirty="0"/>
              <a:t> </a:t>
            </a:r>
            <a:r>
              <a:rPr lang="ru-RU" sz="2400" b="1" kern="0" dirty="0">
                <a:latin typeface="Franklin Gothic Book" panose="020B0503020102020204" pitchFamily="34" charset="0"/>
                <a:ea typeface="Times New Roman" panose="02020603050405020304" pitchFamily="18" charset="0"/>
              </a:rPr>
              <a:t>Развитие визуализации</a:t>
            </a:r>
            <a:r>
              <a:rPr lang="ru-RU" sz="2400" kern="0" dirty="0">
                <a:latin typeface="Franklin Gothic Book" panose="020B0503020102020204" pitchFamily="34" charset="0"/>
                <a:ea typeface="Times New Roman" panose="02020603050405020304" pitchFamily="18" charset="0"/>
              </a:rPr>
              <a:t> — ключ к пониманию художественного текста</a:t>
            </a:r>
            <a:endParaRPr lang="ru-RU" sz="2400" dirty="0">
              <a:latin typeface="Franklin Gothic Book" panose="020B05030201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ru-RU" dirty="0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xmlns="" id="{47AD3CB2-441E-C148-D94F-815A8A34B4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3815"/>
          <a:stretch>
            <a:fillRect/>
          </a:stretch>
        </p:blipFill>
        <p:spPr bwMode="auto">
          <a:xfrm>
            <a:off x="4001845" y="2824971"/>
            <a:ext cx="4701604" cy="150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A820E0B-4051-223B-C106-5F2A123B51F5}"/>
              </a:ext>
            </a:extLst>
          </p:cNvPr>
          <p:cNvSpPr txBox="1"/>
          <p:nvPr/>
        </p:nvSpPr>
        <p:spPr>
          <a:xfrm>
            <a:off x="1280160" y="5267228"/>
            <a:ext cx="10466363" cy="487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казка «Колобок» → «дом» → «лес» → «заяц» → «волк» → «медведь» → «лиса».</a:t>
            </a:r>
            <a:endParaRPr lang="ru-RU" sz="20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5756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BC7B3EC-4FD2-B298-2223-E4D27D2AD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1B6D20-39E4-101F-9BE2-04111B192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74255"/>
            <a:ext cx="9601200" cy="1485900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Из чего может состоять цепочка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DD3A865-F4D6-7215-03AA-C019A6518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714" y="938898"/>
            <a:ext cx="9601200" cy="4158343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Звеньями логической цепочки могут быть: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ru-RU" sz="2400" dirty="0"/>
              <a:t>слова или термины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ru-RU" sz="2400" dirty="0"/>
              <a:t>даты и события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ru-RU" sz="2400" dirty="0"/>
              <a:t>предложения и утверждения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ru-RU" sz="2400" dirty="0"/>
              <a:t>формулы и правила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ru-RU" sz="2400" dirty="0"/>
              <a:t>изображения или символы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ru-RU" sz="2400" dirty="0"/>
              <a:t>этапы процесса или стадии развития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720A32E-9417-DC18-2E84-B9F2202D46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767"/>
          <a:stretch>
            <a:fillRect/>
          </a:stretch>
        </p:blipFill>
        <p:spPr>
          <a:xfrm>
            <a:off x="859972" y="5432612"/>
            <a:ext cx="3743847" cy="9627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89D6AE9-5426-939F-928D-3BC21DE27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3914" y="1338864"/>
            <a:ext cx="4126955" cy="16656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B235EF2-3820-DD4E-4C06-396CAB744C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6743" y="5290142"/>
            <a:ext cx="5346155" cy="125791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493A294-7CAB-6B7C-EC99-98AAADD1A8F2}"/>
              </a:ext>
            </a:extLst>
          </p:cNvPr>
          <p:cNvSpPr txBox="1"/>
          <p:nvPr/>
        </p:nvSpPr>
        <p:spPr>
          <a:xfrm>
            <a:off x="5104131" y="4658827"/>
            <a:ext cx="70878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ru-RU" b="1" dirty="0"/>
              <a:t>«Дождь → земля мокрая → растения получают воду → растут»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xmlns="" val="2181461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41451A-A53A-FE29-D48C-02FABAD93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Связь логических цепочек и визуализации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CB0E4A0-C584-F735-707F-9A3621E75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171700"/>
            <a:ext cx="9601200" cy="3581400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       Как работает метод: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38926BA3-C747-EF80-F87C-2CB6B4320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743" y="3144817"/>
            <a:ext cx="1448136" cy="1635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xmlns="" id="{DEBA51D4-86C3-94F7-F700-E1D50197DA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6957"/>
          <a:stretch>
            <a:fillRect/>
          </a:stretch>
        </p:blipFill>
        <p:spPr bwMode="auto">
          <a:xfrm>
            <a:off x="6095998" y="3157395"/>
            <a:ext cx="5944763" cy="137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xmlns="" id="{91C39AC9-17B3-7CEE-7F15-53F780A35947}"/>
              </a:ext>
            </a:extLst>
          </p:cNvPr>
          <p:cNvCxnSpPr>
            <a:cxnSpLocks/>
          </p:cNvCxnSpPr>
          <p:nvPr/>
        </p:nvCxnSpPr>
        <p:spPr>
          <a:xfrm>
            <a:off x="2376876" y="3275657"/>
            <a:ext cx="371912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xmlns="" id="{5F735B07-F50F-4152-EE6F-0264C796C4D1}"/>
              </a:ext>
            </a:extLst>
          </p:cNvPr>
          <p:cNvCxnSpPr>
            <a:cxnSpLocks/>
          </p:cNvCxnSpPr>
          <p:nvPr/>
        </p:nvCxnSpPr>
        <p:spPr>
          <a:xfrm>
            <a:off x="2376876" y="3962399"/>
            <a:ext cx="371912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xmlns="" id="{77314B0D-3002-E428-59C4-ADA9EAEAD284}"/>
              </a:ext>
            </a:extLst>
          </p:cNvPr>
          <p:cNvCxnSpPr>
            <a:cxnSpLocks/>
          </p:cNvCxnSpPr>
          <p:nvPr/>
        </p:nvCxnSpPr>
        <p:spPr>
          <a:xfrm>
            <a:off x="2376876" y="4530441"/>
            <a:ext cx="37191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86D742D9-77C6-C93A-E008-707AABA01C47}"/>
              </a:ext>
            </a:extLst>
          </p:cNvPr>
          <p:cNvSpPr/>
          <p:nvPr/>
        </p:nvSpPr>
        <p:spPr>
          <a:xfrm>
            <a:off x="2819736" y="2775895"/>
            <a:ext cx="2343287" cy="6145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ключевые моменты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EC8361F9-F10C-50DC-7B5C-2F17475F1880}"/>
              </a:ext>
            </a:extLst>
          </p:cNvPr>
          <p:cNvSpPr/>
          <p:nvPr/>
        </p:nvSpPr>
        <p:spPr>
          <a:xfrm>
            <a:off x="2701140" y="3468156"/>
            <a:ext cx="3070591" cy="6145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последовательность образов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B65A4769-663E-CA99-13DF-3803900E1847}"/>
              </a:ext>
            </a:extLst>
          </p:cNvPr>
          <p:cNvSpPr/>
          <p:nvPr/>
        </p:nvSpPr>
        <p:spPr>
          <a:xfrm>
            <a:off x="2701138" y="4053464"/>
            <a:ext cx="2821110" cy="6145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связи между образами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F653D54B-C99F-398A-22D1-62EF198CE1CE}"/>
              </a:ext>
            </a:extLst>
          </p:cNvPr>
          <p:cNvSpPr txBox="1"/>
          <p:nvPr/>
        </p:nvSpPr>
        <p:spPr>
          <a:xfrm>
            <a:off x="3843170" y="5308791"/>
            <a:ext cx="6094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kern="0" dirty="0">
                <a:ea typeface="Times New Roman" panose="02020603050405020304" pitchFamily="18" charset="0"/>
              </a:rPr>
              <a:t>Ц</a:t>
            </a:r>
            <a:r>
              <a:rPr lang="ru-RU" sz="1800" kern="0" dirty="0">
                <a:effectLst/>
                <a:ea typeface="Times New Roman" panose="02020603050405020304" pitchFamily="18" charset="0"/>
              </a:rPr>
              <a:t>елостная картина произведения в воображении</a:t>
            </a:r>
            <a:endParaRPr lang="ru-RU" dirty="0"/>
          </a:p>
        </p:txBody>
      </p:sp>
      <p:sp>
        <p:nvSpPr>
          <p:cNvPr id="33" name="Стрелка: вправо с вырезом 32">
            <a:extLst>
              <a:ext uri="{FF2B5EF4-FFF2-40B4-BE49-F238E27FC236}">
                <a16:creationId xmlns:a16="http://schemas.microsoft.com/office/drawing/2014/main" xmlns="" id="{5109E9AD-BF6F-5C02-E353-CFF6EA15CAC5}"/>
              </a:ext>
            </a:extLst>
          </p:cNvPr>
          <p:cNvSpPr/>
          <p:nvPr/>
        </p:nvSpPr>
        <p:spPr>
          <a:xfrm rot="5400000">
            <a:off x="5984752" y="4887163"/>
            <a:ext cx="709412" cy="329139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Стрелка: вправо с вырезом 33">
            <a:extLst>
              <a:ext uri="{FF2B5EF4-FFF2-40B4-BE49-F238E27FC236}">
                <a16:creationId xmlns:a16="http://schemas.microsoft.com/office/drawing/2014/main" xmlns="" id="{C63F0DED-F1D9-1C14-D524-2353FB7EB43B}"/>
              </a:ext>
            </a:extLst>
          </p:cNvPr>
          <p:cNvSpPr/>
          <p:nvPr/>
        </p:nvSpPr>
        <p:spPr>
          <a:xfrm rot="5400000">
            <a:off x="5976193" y="5837032"/>
            <a:ext cx="726530" cy="329138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7C53F53E-6601-4D00-E827-353050ADF9EA}"/>
              </a:ext>
            </a:extLst>
          </p:cNvPr>
          <p:cNvSpPr txBox="1"/>
          <p:nvPr/>
        </p:nvSpPr>
        <p:spPr>
          <a:xfrm>
            <a:off x="4757570" y="6364865"/>
            <a:ext cx="6094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kern="0" dirty="0">
                <a:ea typeface="Times New Roman" panose="02020603050405020304" pitchFamily="18" charset="0"/>
              </a:rPr>
              <a:t>Т</a:t>
            </a:r>
            <a:r>
              <a:rPr lang="ru-RU" sz="1800" kern="0" dirty="0">
                <a:effectLst/>
                <a:ea typeface="Times New Roman" panose="02020603050405020304" pitchFamily="18" charset="0"/>
              </a:rPr>
              <a:t>екст становится наглядным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17768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622DA3-D856-8E83-46D4-FF71894A3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Этапы работы с логическими цепочками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6C97BA3-3827-FD5D-1617-1FC90E222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b="1" dirty="0"/>
              <a:t>Подготовительный</a:t>
            </a:r>
          </a:p>
          <a:p>
            <a:pPr lvl="0"/>
            <a:r>
              <a:rPr lang="ru-RU" b="1" dirty="0"/>
              <a:t>Аналитический</a:t>
            </a:r>
          </a:p>
          <a:p>
            <a:pPr lvl="0"/>
            <a:r>
              <a:rPr lang="ru-RU" b="1" dirty="0"/>
              <a:t>Построение цепочки</a:t>
            </a:r>
            <a:endParaRPr lang="ru-RU" dirty="0"/>
          </a:p>
          <a:p>
            <a:pPr lvl="0"/>
            <a:r>
              <a:rPr lang="ru-RU" b="1" dirty="0"/>
              <a:t>Визуализация</a:t>
            </a:r>
            <a:endParaRPr lang="ru-RU" dirty="0"/>
          </a:p>
          <a:p>
            <a:pPr lvl="0"/>
            <a:r>
              <a:rPr lang="ru-RU" b="1" dirty="0"/>
              <a:t>Рефлексия</a:t>
            </a:r>
            <a:endParaRPr lang="ru-RU" dirty="0"/>
          </a:p>
        </p:txBody>
      </p:sp>
      <p:pic>
        <p:nvPicPr>
          <p:cNvPr id="4" name="Picture 16" descr="Colorfuel Studio: портфолио стоковых фотографий и изображений | Shutterstock">
            <a:extLst>
              <a:ext uri="{FF2B5EF4-FFF2-40B4-BE49-F238E27FC236}">
                <a16:creationId xmlns:a16="http://schemas.microsoft.com/office/drawing/2014/main" xmlns="" id="{632297A2-FD34-5EC8-A678-A269CFBF62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943"/>
          <a:stretch/>
        </p:blipFill>
        <p:spPr bwMode="auto">
          <a:xfrm>
            <a:off x="3917481" y="3832469"/>
            <a:ext cx="5291065" cy="2909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37833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79EC0B-0ACB-E27B-9CFE-2C4831010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Приёмы визуализации через логические цепочки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94E6A5E-866F-5C57-4E14-C3894931E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b="1" dirty="0"/>
              <a:t>Графическая цепочка</a:t>
            </a:r>
          </a:p>
          <a:p>
            <a:pPr lvl="0"/>
            <a:r>
              <a:rPr lang="ru-RU" b="1" dirty="0"/>
              <a:t>Символьная цепочка</a:t>
            </a:r>
          </a:p>
          <a:p>
            <a:pPr lvl="0"/>
            <a:r>
              <a:rPr lang="ru-RU" b="1" dirty="0"/>
              <a:t>Цветовая маркировка</a:t>
            </a:r>
          </a:p>
          <a:p>
            <a:pPr lvl="0"/>
            <a:r>
              <a:rPr lang="ru-RU" b="1" dirty="0"/>
              <a:t>Лента времени</a:t>
            </a:r>
          </a:p>
          <a:p>
            <a:pPr lvl="0"/>
            <a:r>
              <a:rPr lang="ru-RU" b="1" dirty="0"/>
              <a:t>Кластер‑цепочка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545895C-2205-EB90-AB11-EE0D8008F05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00854" y="1276350"/>
            <a:ext cx="4755695" cy="267507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72C0163-3384-5607-9AC5-F8140774B4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853" t="37216" r="23589" b="12778"/>
          <a:stretch>
            <a:fillRect/>
          </a:stretch>
        </p:blipFill>
        <p:spPr>
          <a:xfrm>
            <a:off x="4399878" y="4076700"/>
            <a:ext cx="5378824" cy="267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1010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24E79FE-B096-DFE6-47AF-1EC479E31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Примеры заданий для 1–4 классов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059C006-2336-39D8-630D-52FC8FB1D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16828"/>
            <a:ext cx="9601200" cy="5341172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/>
              <a:t>                                              1 класс </a:t>
            </a:r>
          </a:p>
          <a:p>
            <a:pPr marL="0" indent="0">
              <a:buNone/>
            </a:pPr>
            <a:r>
              <a:rPr lang="ru-RU" dirty="0"/>
              <a:t> Восстановить порядок картинок по сказке (3–4 этапа)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                                                                   </a:t>
            </a:r>
            <a:r>
              <a:rPr lang="ru-RU" sz="3200" dirty="0"/>
              <a:t>2 </a:t>
            </a:r>
            <a:r>
              <a:rPr lang="ru-RU" sz="2800" dirty="0"/>
              <a:t>класс</a:t>
            </a:r>
            <a:endParaRPr lang="ru-RU" sz="3200" dirty="0"/>
          </a:p>
          <a:p>
            <a:pPr marL="0" lvl="0" indent="0">
              <a:buNone/>
            </a:pPr>
            <a:r>
              <a:rPr lang="ru-RU" dirty="0"/>
              <a:t>    Построить цепочку событий рассказа с опорой на иллюстрации.</a:t>
            </a:r>
          </a:p>
          <a:p>
            <a:pPr marL="0" lvl="0" indent="0">
              <a:buNone/>
            </a:pPr>
            <a:r>
              <a:rPr lang="ru-RU" dirty="0"/>
              <a:t>    Добавить к цепочке эмоцию героя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xmlns="" id="{9D8AE88C-C277-E585-3B4C-6FE4D3405C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284" r="75867" b="34332"/>
          <a:stretch>
            <a:fillRect/>
          </a:stretch>
        </p:blipFill>
        <p:spPr bwMode="auto">
          <a:xfrm>
            <a:off x="3647913" y="2438802"/>
            <a:ext cx="1226372" cy="115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xmlns="" id="{8848525F-51FD-FDBD-4A1A-1429D5251E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580" t="33284" r="50287" b="34332"/>
          <a:stretch>
            <a:fillRect/>
          </a:stretch>
        </p:blipFill>
        <p:spPr bwMode="auto">
          <a:xfrm>
            <a:off x="8775216" y="2394044"/>
            <a:ext cx="1226373" cy="115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xmlns="" id="{B7DCF868-6677-A326-FD7B-393872BDD7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713" t="33284" r="26153" b="34332"/>
          <a:stretch>
            <a:fillRect/>
          </a:stretch>
        </p:blipFill>
        <p:spPr bwMode="auto">
          <a:xfrm>
            <a:off x="5419365" y="2423002"/>
            <a:ext cx="1226373" cy="115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xmlns="" id="{6E6F41C5-CC57-C413-F8B0-11F441AA68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867" t="33284" b="34332"/>
          <a:stretch>
            <a:fillRect/>
          </a:stretch>
        </p:blipFill>
        <p:spPr bwMode="auto">
          <a:xfrm>
            <a:off x="7190818" y="2394043"/>
            <a:ext cx="1226374" cy="115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B923BF4-0C29-D75C-6C05-885F10E68A50}"/>
              </a:ext>
            </a:extLst>
          </p:cNvPr>
          <p:cNvSpPr txBox="1"/>
          <p:nvPr/>
        </p:nvSpPr>
        <p:spPr>
          <a:xfrm>
            <a:off x="3647913" y="2444647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1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9E6A2F6-1CF8-777C-B216-A7D548513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83" t="30942" r="6875" b="22155"/>
          <a:stretch>
            <a:fillRect/>
          </a:stretch>
        </p:blipFill>
        <p:spPr>
          <a:xfrm>
            <a:off x="3807572" y="5239309"/>
            <a:ext cx="5183276" cy="150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605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88EFCFD-C016-E70B-8A11-18D0D4D37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7209" y="642769"/>
            <a:ext cx="9601200" cy="5790304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dirty="0"/>
              <a:t>     3 – 4 класс </a:t>
            </a:r>
          </a:p>
          <a:p>
            <a:pPr lvl="0"/>
            <a:r>
              <a:rPr lang="ru-RU" dirty="0"/>
              <a:t>Создать «ленту времени» для биографии писателя. </a:t>
            </a:r>
          </a:p>
          <a:p>
            <a:pPr lvl="0"/>
            <a:r>
              <a:rPr lang="ru-RU" dirty="0"/>
              <a:t>Составить цепочку причин и следствий </a:t>
            </a:r>
          </a:p>
          <a:p>
            <a:pPr lvl="0"/>
            <a:r>
              <a:rPr lang="ru-RU" dirty="0"/>
              <a:t>Визуализировать метафору через образы </a:t>
            </a:r>
          </a:p>
          <a:p>
            <a:pPr lvl="0"/>
            <a:endParaRPr lang="ru-RU" dirty="0"/>
          </a:p>
          <a:p>
            <a:pPr marL="0" lv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D7596E5-F032-2796-0865-23F4E8C43C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868" t="18980" r="22868" b="17020"/>
          <a:stretch>
            <a:fillRect/>
          </a:stretch>
        </p:blipFill>
        <p:spPr>
          <a:xfrm>
            <a:off x="225113" y="3291840"/>
            <a:ext cx="5064959" cy="3360063"/>
          </a:xfrm>
          <a:prstGeom prst="rect">
            <a:avLst/>
          </a:prstGeom>
        </p:spPr>
      </p:pic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xmlns="" id="{A1A7DA13-DB61-F11D-739C-FD694F795A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782" t="39423" r="19761" b="7470"/>
          <a:stretch>
            <a:fillRect/>
          </a:stretch>
        </p:blipFill>
        <p:spPr bwMode="auto">
          <a:xfrm>
            <a:off x="9007808" y="423939"/>
            <a:ext cx="2947595" cy="229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037CB67-105A-1130-6A54-95FEA81759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07" t="11193"/>
          <a:stretch>
            <a:fillRect/>
          </a:stretch>
        </p:blipFill>
        <p:spPr>
          <a:xfrm>
            <a:off x="7504928" y="5068532"/>
            <a:ext cx="4418119" cy="1702531"/>
          </a:xfrm>
          <a:prstGeom prst="rect">
            <a:avLst/>
          </a:prstGeom>
        </p:spPr>
      </p:pic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xmlns="" id="{A635B723-8C84-8FEC-34EE-B18B16671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40188" y="2748914"/>
            <a:ext cx="4173800" cy="2199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38010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0975EB-19F5-97E3-3C8A-9DC0E7411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Практический пример: сказка «Гуси‑лебеди»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E60824C-6497-3CF3-15F0-509C51056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39559"/>
            <a:ext cx="9601200" cy="4830182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Исходный текст:</a:t>
            </a:r>
            <a:r>
              <a:rPr lang="ru-RU" dirty="0"/>
              <a:t> девочка ищет брата, встречает печку, яблоню, речку, находит брата у Бабы‑Яги, возвращается домой.</a:t>
            </a:r>
          </a:p>
          <a:p>
            <a:r>
              <a:rPr lang="ru-RU" b="1" dirty="0"/>
              <a:t>Логическая цепочка с визуализацией:</a:t>
            </a:r>
            <a:endParaRPr lang="ru-RU" dirty="0"/>
          </a:p>
          <a:p>
            <a:r>
              <a:rPr lang="ru-RU" dirty="0"/>
              <a:t>Дом → Лес →Печка →Яблоня →Речка →Избушка → Возвращение.</a:t>
            </a:r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lvl="0"/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4" name="Picture 4" descr="Picture background">
            <a:extLst>
              <a:ext uri="{FF2B5EF4-FFF2-40B4-BE49-F238E27FC236}">
                <a16:creationId xmlns:a16="http://schemas.microsoft.com/office/drawing/2014/main" xmlns="" id="{EA723A99-3ED9-77D0-4A65-CA228FA873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560" t="50000" r="2376" b="21725"/>
          <a:stretch>
            <a:fillRect/>
          </a:stretch>
        </p:blipFill>
        <p:spPr bwMode="auto">
          <a:xfrm>
            <a:off x="114806" y="4052649"/>
            <a:ext cx="1318029" cy="1089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xmlns="" id="{E6EB78D6-5FAF-CB42-537C-3BA81A59AD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953" t="18814" r="46559" b="18448"/>
          <a:stretch>
            <a:fillRect/>
          </a:stretch>
        </p:blipFill>
        <p:spPr bwMode="auto">
          <a:xfrm>
            <a:off x="3755349" y="4024595"/>
            <a:ext cx="1071909" cy="120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xmlns="" id="{3181C25C-A49A-8648-7656-4996AAEBA8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147" t="50934" r="-101"/>
          <a:stretch>
            <a:fillRect/>
          </a:stretch>
        </p:blipFill>
        <p:spPr bwMode="auto">
          <a:xfrm>
            <a:off x="7052463" y="4074950"/>
            <a:ext cx="1275427" cy="1155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xmlns="" id="{CA4D9B28-10C5-122C-1B97-7C3587108A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160" t="11190" r="15447" b="25099"/>
          <a:stretch>
            <a:fillRect/>
          </a:stretch>
        </p:blipFill>
        <p:spPr bwMode="auto">
          <a:xfrm>
            <a:off x="5349882" y="3904297"/>
            <a:ext cx="1046857" cy="134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Picture background">
            <a:extLst>
              <a:ext uri="{FF2B5EF4-FFF2-40B4-BE49-F238E27FC236}">
                <a16:creationId xmlns:a16="http://schemas.microsoft.com/office/drawing/2014/main" xmlns="" id="{3580824A-E05D-0B0A-8963-20419C11D9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94" t="1301" r="72514" b="65854"/>
          <a:stretch>
            <a:fillRect/>
          </a:stretch>
        </p:blipFill>
        <p:spPr bwMode="auto">
          <a:xfrm>
            <a:off x="8956287" y="3997354"/>
            <a:ext cx="1142177" cy="134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Picture background">
            <a:extLst>
              <a:ext uri="{FF2B5EF4-FFF2-40B4-BE49-F238E27FC236}">
                <a16:creationId xmlns:a16="http://schemas.microsoft.com/office/drawing/2014/main" xmlns="" id="{4EE0A507-DA60-0807-C240-0593B83866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433" t="17886" r="23628" b="3902"/>
          <a:stretch>
            <a:fillRect/>
          </a:stretch>
        </p:blipFill>
        <p:spPr bwMode="auto">
          <a:xfrm>
            <a:off x="1889193" y="4054421"/>
            <a:ext cx="1318029" cy="1161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icture background">
            <a:extLst>
              <a:ext uri="{FF2B5EF4-FFF2-40B4-BE49-F238E27FC236}">
                <a16:creationId xmlns:a16="http://schemas.microsoft.com/office/drawing/2014/main" xmlns="" id="{C2A482C3-2F99-C54D-A9B2-9F289E515A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560" t="50000" r="2376" b="21725"/>
          <a:stretch>
            <a:fillRect/>
          </a:stretch>
        </p:blipFill>
        <p:spPr bwMode="auto">
          <a:xfrm>
            <a:off x="10659434" y="4108269"/>
            <a:ext cx="1282457" cy="1060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xmlns="" id="{69AADA79-F7D0-9661-0F0C-23C78CC78AE6}"/>
              </a:ext>
            </a:extLst>
          </p:cNvPr>
          <p:cNvSpPr/>
          <p:nvPr/>
        </p:nvSpPr>
        <p:spPr>
          <a:xfrm>
            <a:off x="1427488" y="4469580"/>
            <a:ext cx="443149" cy="3731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xmlns="" id="{3A34E23F-42B4-97D2-05EC-022E40541179}"/>
              </a:ext>
            </a:extLst>
          </p:cNvPr>
          <p:cNvSpPr/>
          <p:nvPr/>
        </p:nvSpPr>
        <p:spPr>
          <a:xfrm>
            <a:off x="3260399" y="4448421"/>
            <a:ext cx="443149" cy="3731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xmlns="" id="{350E09E6-7E9A-201E-A7F3-B29E9348C858}"/>
              </a:ext>
            </a:extLst>
          </p:cNvPr>
          <p:cNvSpPr/>
          <p:nvPr/>
        </p:nvSpPr>
        <p:spPr>
          <a:xfrm>
            <a:off x="4853556" y="4392356"/>
            <a:ext cx="443149" cy="3731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xmlns="" id="{9A96947F-5326-36CE-5F8F-BDA27ACA09AC}"/>
              </a:ext>
            </a:extLst>
          </p:cNvPr>
          <p:cNvSpPr/>
          <p:nvPr/>
        </p:nvSpPr>
        <p:spPr>
          <a:xfrm>
            <a:off x="6493222" y="4410985"/>
            <a:ext cx="443149" cy="3731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xmlns="" id="{79F2CC7B-A80D-A392-D765-697E648351C5}"/>
              </a:ext>
            </a:extLst>
          </p:cNvPr>
          <p:cNvSpPr/>
          <p:nvPr/>
        </p:nvSpPr>
        <p:spPr>
          <a:xfrm>
            <a:off x="8420514" y="4410985"/>
            <a:ext cx="443149" cy="3731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xmlns="" id="{E3B6BEE9-8406-1FDD-0502-BD98798A55FC}"/>
              </a:ext>
            </a:extLst>
          </p:cNvPr>
          <p:cNvSpPr/>
          <p:nvPr/>
        </p:nvSpPr>
        <p:spPr>
          <a:xfrm>
            <a:off x="10139860" y="4441201"/>
            <a:ext cx="443149" cy="3731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2174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Преимущества использования логических цепочек в начальной школе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87791" y="1786598"/>
            <a:ext cx="5514535" cy="474081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600" b="1" dirty="0"/>
              <a:t>Для учащихся</a:t>
            </a:r>
          </a:p>
          <a:p>
            <a:pPr lvl="1"/>
            <a:r>
              <a:rPr lang="ru-RU" sz="2600" dirty="0"/>
              <a:t>Развитие логического мышления.</a:t>
            </a:r>
          </a:p>
          <a:p>
            <a:pPr lvl="1"/>
            <a:r>
              <a:rPr lang="ru-RU" sz="2600" dirty="0"/>
              <a:t>Улучшение памяти и запоминания</a:t>
            </a:r>
          </a:p>
          <a:p>
            <a:pPr lvl="1"/>
            <a:r>
              <a:rPr lang="ru-RU" sz="2600" dirty="0"/>
              <a:t>Осмысленное восприятие текста.</a:t>
            </a:r>
          </a:p>
          <a:p>
            <a:pPr lvl="1"/>
            <a:r>
              <a:rPr lang="ru-RU" sz="2600" dirty="0"/>
              <a:t>Развитие аналитических навыков</a:t>
            </a:r>
          </a:p>
          <a:p>
            <a:pPr lvl="1"/>
            <a:r>
              <a:rPr lang="ru-RU" sz="2600" dirty="0"/>
              <a:t>Формирование навыков работы с информацией</a:t>
            </a:r>
          </a:p>
          <a:p>
            <a:pPr lvl="1"/>
            <a:r>
              <a:rPr lang="ru-RU" sz="2600" dirty="0"/>
              <a:t>Облегчение пересказа</a:t>
            </a:r>
          </a:p>
          <a:p>
            <a:pPr lvl="1"/>
            <a:r>
              <a:rPr lang="ru-RU" sz="2600" dirty="0"/>
              <a:t>Подготовка к анализу текста</a:t>
            </a:r>
          </a:p>
          <a:p>
            <a:pPr lvl="1"/>
            <a:r>
              <a:rPr lang="ru-RU" sz="2600" dirty="0"/>
              <a:t>Визуализация учебного материала</a:t>
            </a:r>
          </a:p>
          <a:p>
            <a:pPr lvl="1"/>
            <a:r>
              <a:rPr lang="ru-RU" sz="2600" dirty="0"/>
              <a:t>Повышение мотивации и интереса</a:t>
            </a:r>
          </a:p>
          <a:p>
            <a:pPr lvl="1"/>
            <a:r>
              <a:rPr lang="ru-RU" sz="2600" dirty="0"/>
              <a:t>Развитие коммуникативных навыков</a:t>
            </a:r>
          </a:p>
          <a:p>
            <a:pPr lvl="1"/>
            <a:r>
              <a:rPr lang="ru-RU" sz="2600" dirty="0"/>
              <a:t>Снижение тревожности при пересказе</a:t>
            </a:r>
          </a:p>
          <a:p>
            <a:pPr lvl="1"/>
            <a:r>
              <a:rPr lang="ru-RU" sz="2600" dirty="0"/>
              <a:t>Развитие самооценки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25402" y="1814733"/>
            <a:ext cx="5150783" cy="474081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100" b="1" dirty="0"/>
              <a:t>Для учителя</a:t>
            </a:r>
          </a:p>
          <a:p>
            <a:pPr lvl="1"/>
            <a:r>
              <a:rPr lang="ru-RU" sz="2600" dirty="0"/>
              <a:t>Диагностика понимания текста</a:t>
            </a:r>
          </a:p>
          <a:p>
            <a:pPr lvl="1"/>
            <a:r>
              <a:rPr lang="ru-RU" sz="2600" dirty="0"/>
              <a:t>Выявление пробелов в понимании</a:t>
            </a:r>
          </a:p>
          <a:p>
            <a:pPr lvl="1"/>
            <a:r>
              <a:rPr lang="ru-RU" sz="2600" dirty="0"/>
              <a:t>Гибкость применения</a:t>
            </a:r>
          </a:p>
          <a:p>
            <a:pPr lvl="1"/>
            <a:r>
              <a:rPr lang="ru-RU" sz="2600" dirty="0"/>
              <a:t>Интеграция с другими предметами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5FEF9F-35C2-D273-72DA-188F47FE8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Рекомендации по внедрению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076477B-9283-9152-6404-CC7B2809F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Начинать с коротких текстов и простых цепочек</a:t>
            </a:r>
          </a:p>
          <a:p>
            <a:r>
              <a:rPr lang="ru-RU" dirty="0"/>
              <a:t>Использовать игровые формы </a:t>
            </a:r>
          </a:p>
          <a:p>
            <a:pPr lvl="0"/>
            <a:r>
              <a:rPr lang="ru-RU" dirty="0"/>
              <a:t>Сочетать устные и письменные задания.</a:t>
            </a:r>
          </a:p>
          <a:p>
            <a:pPr lvl="0"/>
            <a:r>
              <a:rPr lang="ru-RU" dirty="0"/>
              <a:t>Поощрять творческие решения </a:t>
            </a:r>
          </a:p>
          <a:p>
            <a:pPr lvl="0"/>
            <a:r>
              <a:rPr lang="ru-RU" dirty="0"/>
              <a:t>Постепенно усложнять задачи: от событий к мотивам и эмоциям героев.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92993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94BCBE3-0385-82E9-5537-056A3771D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67255F3-A700-F4F8-5114-198D5EBF6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205" y="487163"/>
            <a:ext cx="9601200" cy="1485900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Вывод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BBE860E-A7D9-3ED7-5FAC-324E9246AB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087" y="1578542"/>
            <a:ext cx="10363826" cy="3424107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/>
              <a:t>Логические цепочки — </a:t>
            </a:r>
            <a:r>
              <a:rPr lang="ru-RU" sz="3200" dirty="0"/>
              <a:t>универсальный инструмент для развития визуализации. Он помогает структурировать знания,        видеть взаимосвязи, запоминать сложные процессы и        развивать логическое мышление на всех этапах обучения.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BA7F8A6-255A-A27E-A707-B290611CB7E3}"/>
              </a:ext>
            </a:extLst>
          </p:cNvPr>
          <p:cNvSpPr txBox="1"/>
          <p:nvPr/>
        </p:nvSpPr>
        <p:spPr>
          <a:xfrm>
            <a:off x="1513113" y="5002649"/>
            <a:ext cx="8349343" cy="348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5241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11B3C9-009F-B6B3-6912-9F176E467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773DCA0-CAD1-E0CE-B093-C8E95AB50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000" b="1" dirty="0">
                <a:solidFill>
                  <a:srgbClr val="FF0000"/>
                </a:solidFill>
              </a:rPr>
              <a:t>СПАСИБО ЗА ВНИМАНИЕ!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xmlns="" id="{1E0D38D7-0628-6BB9-C314-F972247CB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104" y="4238558"/>
            <a:ext cx="2403738" cy="240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xmlns="" id="{C2159850-4AD5-6F6A-1394-03E39F28FD25}"/>
              </a:ext>
            </a:extLst>
          </p:cNvPr>
          <p:cNvSpPr/>
          <p:nvPr/>
        </p:nvSpPr>
        <p:spPr>
          <a:xfrm>
            <a:off x="3286134" y="511081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xmlns="" id="{3806F77A-DF41-2D1C-465F-EE5626FB41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367" r="25672"/>
          <a:stretch>
            <a:fillRect/>
          </a:stretch>
        </p:blipFill>
        <p:spPr bwMode="auto">
          <a:xfrm>
            <a:off x="4823964" y="3669769"/>
            <a:ext cx="1785771" cy="288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xmlns="" id="{DF6F2269-F430-D0CB-0632-2934DB3609D6}"/>
              </a:ext>
            </a:extLst>
          </p:cNvPr>
          <p:cNvSpPr/>
          <p:nvPr/>
        </p:nvSpPr>
        <p:spPr>
          <a:xfrm>
            <a:off x="7110285" y="519811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9A52ADD-F463-5A53-0830-0BC35C48AA2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89243" y="4084392"/>
            <a:ext cx="2231157" cy="222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6585147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Уголки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1503</TotalTime>
  <Words>339</Words>
  <Application>Microsoft Office PowerPoint</Application>
  <PresentationFormat>Произвольный</PresentationFormat>
  <Paragraphs>113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Уголки</vt:lpstr>
      <vt:lpstr>Логические цепочки как средство развития визуализации на уроках литературного чтения у младших школьников</vt:lpstr>
      <vt:lpstr>Актуальность темы Формирование функциональной грамотности через логические цепочки </vt:lpstr>
      <vt:lpstr>Почему это важно?</vt:lpstr>
      <vt:lpstr>Как цепочка помогает читать «умнее»?</vt:lpstr>
      <vt:lpstr> Что такое «логическая цепочка»? </vt:lpstr>
      <vt:lpstr>Из чего может состоять цепочка </vt:lpstr>
      <vt:lpstr>Связь логических цепочек и визуализации</vt:lpstr>
      <vt:lpstr>Этапы работы с логическими цепочками</vt:lpstr>
      <vt:lpstr>Приёмы визуализации через логические цепочки</vt:lpstr>
      <vt:lpstr>Примеры заданий для 1–4 классов</vt:lpstr>
      <vt:lpstr>Слайд 11</vt:lpstr>
      <vt:lpstr>Практический пример: сказка «Гуси‑лебеди» </vt:lpstr>
      <vt:lpstr>Преимущества использования логических цепочек в начальной школе</vt:lpstr>
      <vt:lpstr>Рекомендации по внедрению </vt:lpstr>
      <vt:lpstr>Вывод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Логические цепочки как  дидактический инструмент  формирования логического  мышления у школьников</dc:title>
  <dc:creator>Ludmila</dc:creator>
  <cp:lastModifiedBy>Teacher</cp:lastModifiedBy>
  <cp:revision>96</cp:revision>
  <dcterms:created xsi:type="dcterms:W3CDTF">2026-03-04T07:52:24Z</dcterms:created>
  <dcterms:modified xsi:type="dcterms:W3CDTF">2026-03-17T06:37:39Z</dcterms:modified>
</cp:coreProperties>
</file>